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Default Extension="gif" ContentType="image/gif"/>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9" r:id="rId2"/>
    <p:sldId id="256" r:id="rId3"/>
    <p:sldId id="257" r:id="rId4"/>
    <p:sldId id="258"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82" d="100"/>
          <a:sy n="82" d="100"/>
        </p:scale>
        <p:origin x="-110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DE520C-4B60-F043-8032-B91E4B24ED04}" type="datetimeFigureOut">
              <a:rPr lang="en-US" smtClean="0"/>
              <a:t>4/18/13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E520C-4B60-F043-8032-B91E4B24ED04}" type="datetimeFigureOut">
              <a:rPr lang="en-US" smtClean="0"/>
              <a:t>4/18/13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DE520C-4B60-F043-8032-B91E4B24ED04}" type="datetimeFigureOut">
              <a:rPr lang="en-US" smtClean="0"/>
              <a:t>4/18/13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DE520C-4B60-F043-8032-B91E4B24ED04}" type="datetimeFigureOut">
              <a:rPr lang="en-US" smtClean="0"/>
              <a:t>4/18/13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DE520C-4B60-F043-8032-B91E4B24ED04}" type="datetimeFigureOut">
              <a:rPr lang="en-US" smtClean="0"/>
              <a:t>4/18/13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DE520C-4B60-F043-8032-B91E4B24ED04}" type="datetimeFigureOut">
              <a:rPr lang="en-US" smtClean="0"/>
              <a:t>4/18/13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E520C-4B60-F043-8032-B91E4B24ED04}" type="datetimeFigureOut">
              <a:rPr lang="en-US" smtClean="0"/>
              <a:t>4/18/13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DE520C-4B60-F043-8032-B91E4B24ED04}" type="datetimeFigureOut">
              <a:rPr lang="en-US" smtClean="0"/>
              <a:t>4/18/13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DE520C-4B60-F043-8032-B91E4B24ED04}" type="datetimeFigureOut">
              <a:rPr lang="en-US" smtClean="0"/>
              <a:t>4/18/13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E520C-4B60-F043-8032-B91E4B24ED04}" type="datetimeFigureOut">
              <a:rPr lang="en-US" smtClean="0"/>
              <a:t>4/18/13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E520C-4B60-F043-8032-B91E4B24ED04}" type="datetimeFigureOut">
              <a:rPr lang="en-US" smtClean="0"/>
              <a:t>4/18/13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61959-3D8C-3940-A412-6CCF9A5398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DE520C-4B60-F043-8032-B91E4B24ED04}" type="datetimeFigureOut">
              <a:rPr lang="en-US" smtClean="0"/>
              <a:t>4/18/13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1959-3D8C-3940-A412-6CCF9A5398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590800" y="228600"/>
            <a:ext cx="6324600" cy="1323439"/>
          </a:xfrm>
          <a:prstGeom prst="rect">
            <a:avLst/>
          </a:prstGeom>
          <a:noFill/>
        </p:spPr>
        <p:txBody>
          <a:bodyPr wrap="square" rtlCol="0" anchor="t">
            <a:spAutoFit/>
          </a:bodyPr>
          <a:lstStyle/>
          <a:p>
            <a:r>
              <a:rPr lang="en-US" sz="8000" dirty="0" smtClean="0">
                <a:solidFill>
                  <a:srgbClr val="FF0000"/>
                </a:solidFill>
                <a:latin typeface="leaf1"/>
                <a:cs typeface="leaf1"/>
              </a:rPr>
              <a:t>Strawberries</a:t>
            </a:r>
            <a:endParaRPr lang="en-US" sz="8000" dirty="0">
              <a:solidFill>
                <a:srgbClr val="FF0000"/>
              </a:solidFill>
              <a:latin typeface="leaf1"/>
              <a:cs typeface="leaf1"/>
            </a:endParaRPr>
          </a:p>
        </p:txBody>
      </p:sp>
      <p:sp>
        <p:nvSpPr>
          <p:cNvPr id="3" name="TextBox 2"/>
          <p:cNvSpPr txBox="1"/>
          <p:nvPr/>
        </p:nvSpPr>
        <p:spPr>
          <a:xfrm>
            <a:off x="228600" y="2423864"/>
            <a:ext cx="8686800" cy="3785652"/>
          </a:xfrm>
          <a:prstGeom prst="rect">
            <a:avLst/>
          </a:prstGeom>
          <a:noFill/>
        </p:spPr>
        <p:txBody>
          <a:bodyPr wrap="square" rtlCol="0">
            <a:spAutoFit/>
          </a:bodyPr>
          <a:lstStyle/>
          <a:p>
            <a:r>
              <a:rPr lang="en-US" sz="2000" dirty="0"/>
              <a:t>Eight</a:t>
            </a:r>
            <a:r>
              <a:rPr lang="en-US" sz="2000" dirty="0" smtClean="0"/>
              <a:t> strawberries </a:t>
            </a:r>
            <a:r>
              <a:rPr lang="en-US" sz="2000" dirty="0"/>
              <a:t>contain 140% of</a:t>
            </a:r>
            <a:r>
              <a:rPr lang="en-US" sz="2000" dirty="0" smtClean="0"/>
              <a:t> your daily Vitamin C.</a:t>
            </a:r>
          </a:p>
          <a:p>
            <a:endParaRPr lang="en-US" sz="2000" dirty="0"/>
          </a:p>
          <a:p>
            <a:r>
              <a:rPr lang="en-US" sz="2000" dirty="0" smtClean="0"/>
              <a:t>Strawberries </a:t>
            </a:r>
            <a:r>
              <a:rPr lang="en-US" sz="2000" dirty="0"/>
              <a:t>are</a:t>
            </a:r>
            <a:r>
              <a:rPr lang="en-US" sz="2000" dirty="0" smtClean="0"/>
              <a:t> fat-free and low </a:t>
            </a:r>
            <a:r>
              <a:rPr lang="en-US" sz="2000" dirty="0"/>
              <a:t>in calories: one cup of unsweetened strawberries has only 55 calories</a:t>
            </a:r>
            <a:r>
              <a:rPr lang="en-US" sz="2000" dirty="0" smtClean="0"/>
              <a:t>.</a:t>
            </a:r>
          </a:p>
          <a:p>
            <a:endParaRPr lang="en-US" sz="2000" dirty="0"/>
          </a:p>
          <a:p>
            <a:r>
              <a:rPr lang="en-US" sz="2000" dirty="0" smtClean="0"/>
              <a:t>In </a:t>
            </a:r>
            <a:r>
              <a:rPr lang="en-US" sz="2000" dirty="0"/>
              <a:t>addition, strawberries are good sources of folic acid, potassium and </a:t>
            </a:r>
            <a:r>
              <a:rPr lang="en-US" sz="2000" dirty="0" smtClean="0"/>
              <a:t>fiber.</a:t>
            </a:r>
          </a:p>
          <a:p>
            <a:endParaRPr lang="en-US" sz="2000" dirty="0" smtClean="0"/>
          </a:p>
          <a:p>
            <a:r>
              <a:rPr lang="en-US" sz="2000" dirty="0" smtClean="0"/>
              <a:t>The American Cancer Institute suggests that strawberries can play a part in helping you to reduce the risk of cancer or heart disease.</a:t>
            </a:r>
            <a:endParaRPr lang="en-US" sz="2000" dirty="0" smtClean="0"/>
          </a:p>
          <a:p>
            <a:endParaRPr lang="en-US" sz="2000" dirty="0" smtClean="0"/>
          </a:p>
          <a:p>
            <a:r>
              <a:rPr lang="en-US" sz="2000" dirty="0" smtClean="0"/>
              <a:t>Fresh </a:t>
            </a:r>
            <a:r>
              <a:rPr lang="en-US" sz="2000" dirty="0"/>
              <a:t>juice from sieved strawberry pulp has a cooling effect on feverish patients</a:t>
            </a:r>
            <a:r>
              <a:rPr lang="en-US" sz="2000" dirty="0" smtClean="0"/>
              <a:t>. </a:t>
            </a:r>
            <a:r>
              <a:rPr lang="en-US" sz="2000" dirty="0" smtClean="0"/>
              <a:t>Strawberry juice combined with honey will reduce inflammation or sunburn. </a:t>
            </a:r>
            <a:endParaRPr lang="en-US" sz="2000" dirty="0" smtClean="0"/>
          </a:p>
        </p:txBody>
      </p:sp>
      <p:sp>
        <p:nvSpPr>
          <p:cNvPr id="4" name="TextBox 3"/>
          <p:cNvSpPr txBox="1"/>
          <p:nvPr/>
        </p:nvSpPr>
        <p:spPr>
          <a:xfrm rot="20478211">
            <a:off x="7141453" y="1124580"/>
            <a:ext cx="2743200" cy="584776"/>
          </a:xfrm>
          <a:prstGeom prst="rect">
            <a:avLst/>
          </a:prstGeom>
          <a:noFill/>
        </p:spPr>
        <p:txBody>
          <a:bodyPr wrap="square" rtlCol="0">
            <a:spAutoFit/>
          </a:bodyPr>
          <a:lstStyle/>
          <a:p>
            <a:r>
              <a:rPr lang="en-US" sz="3200" dirty="0" smtClean="0">
                <a:latin typeface="American Typewriter"/>
                <a:cs typeface="American Typewriter"/>
              </a:rPr>
              <a:t>Nutrition</a:t>
            </a:r>
            <a:endParaRPr lang="en-US" sz="3200" dirty="0">
              <a:latin typeface="American Typewriter"/>
              <a:cs typeface="American Typewriter"/>
            </a:endParaRPr>
          </a:p>
        </p:txBody>
      </p:sp>
      <p:pic>
        <p:nvPicPr>
          <p:cNvPr id="5" name="Picture 4" descr="strawberry-info0.gif"/>
          <p:cNvPicPr>
            <a:picLocks noChangeAspect="1"/>
          </p:cNvPicPr>
          <p:nvPr/>
        </p:nvPicPr>
        <p:blipFill>
          <a:blip r:embed="rId2"/>
          <a:stretch>
            <a:fillRect/>
          </a:stretch>
        </p:blipFill>
        <p:spPr>
          <a:xfrm>
            <a:off x="25400" y="0"/>
            <a:ext cx="2710688" cy="2209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2590800" y="228600"/>
            <a:ext cx="6324600" cy="1323439"/>
          </a:xfrm>
          <a:prstGeom prst="rect">
            <a:avLst/>
          </a:prstGeom>
          <a:noFill/>
        </p:spPr>
        <p:txBody>
          <a:bodyPr wrap="square" rtlCol="0" anchor="t">
            <a:spAutoFit/>
          </a:bodyPr>
          <a:lstStyle/>
          <a:p>
            <a:r>
              <a:rPr lang="en-US" sz="8000" dirty="0" smtClean="0">
                <a:solidFill>
                  <a:srgbClr val="FF0000"/>
                </a:solidFill>
                <a:latin typeface="leaf1"/>
                <a:cs typeface="leaf1"/>
              </a:rPr>
              <a:t>Strawberries</a:t>
            </a:r>
            <a:endParaRPr lang="en-US" sz="8000" dirty="0">
              <a:solidFill>
                <a:srgbClr val="FF0000"/>
              </a:solidFill>
              <a:latin typeface="leaf1"/>
              <a:cs typeface="leaf1"/>
            </a:endParaRPr>
          </a:p>
        </p:txBody>
      </p:sp>
      <p:sp>
        <p:nvSpPr>
          <p:cNvPr id="6" name="TextBox 5"/>
          <p:cNvSpPr txBox="1"/>
          <p:nvPr/>
        </p:nvSpPr>
        <p:spPr>
          <a:xfrm>
            <a:off x="228600" y="2286000"/>
            <a:ext cx="8686800" cy="4216539"/>
          </a:xfrm>
          <a:prstGeom prst="rect">
            <a:avLst/>
          </a:prstGeom>
          <a:noFill/>
        </p:spPr>
        <p:txBody>
          <a:bodyPr wrap="square" rtlCol="0">
            <a:spAutoFit/>
          </a:bodyPr>
          <a:lstStyle/>
          <a:p>
            <a:r>
              <a:rPr lang="en-US" sz="2000" dirty="0"/>
              <a:t>The strawberry belongs to the genus </a:t>
            </a:r>
            <a:r>
              <a:rPr lang="en-US" sz="2000" dirty="0" err="1" smtClean="0"/>
              <a:t>Fragraria</a:t>
            </a:r>
            <a:r>
              <a:rPr lang="en-US" sz="2000" dirty="0" smtClean="0"/>
              <a:t>, </a:t>
            </a:r>
            <a:r>
              <a:rPr lang="en-US" sz="2000" dirty="0"/>
              <a:t>in the rose family, along with apples and plums.</a:t>
            </a:r>
            <a:r>
              <a:rPr lang="en-US" sz="2000" dirty="0" smtClean="0"/>
              <a:t> The </a:t>
            </a:r>
            <a:r>
              <a:rPr lang="en-US" sz="2000" dirty="0"/>
              <a:t>name of the scientific classification was derived from the Old Latin word for fragrant.  The modern Italian word for strawberry is still "</a:t>
            </a:r>
            <a:r>
              <a:rPr lang="en-US" sz="2000" dirty="0" err="1" smtClean="0"/>
              <a:t>Fragola</a:t>
            </a:r>
            <a:r>
              <a:rPr lang="en-US" sz="2000" dirty="0" smtClean="0"/>
              <a:t>.”</a:t>
            </a:r>
          </a:p>
          <a:p>
            <a:endParaRPr lang="en-US" sz="2000" dirty="0" smtClean="0"/>
          </a:p>
          <a:p>
            <a:pPr algn="ctr"/>
            <a:r>
              <a:rPr lang="en-US" sz="1400" i="1" dirty="0"/>
              <a:t>The Rose </a:t>
            </a:r>
            <a:r>
              <a:rPr lang="en-US" sz="1400" i="1" dirty="0" smtClean="0"/>
              <a:t>Family (By: Robert Frost)</a:t>
            </a:r>
          </a:p>
          <a:p>
            <a:pPr algn="ctr"/>
            <a:endParaRPr lang="en-US" sz="1400" i="1" dirty="0"/>
          </a:p>
          <a:p>
            <a:pPr algn="ctr"/>
            <a:r>
              <a:rPr lang="en-US" sz="1400" i="1" dirty="0" smtClean="0"/>
              <a:t>The </a:t>
            </a:r>
            <a:r>
              <a:rPr lang="en-US" sz="1400" i="1" dirty="0"/>
              <a:t>rose is a </a:t>
            </a:r>
            <a:r>
              <a:rPr lang="en-US" sz="1400" i="1" dirty="0" err="1"/>
              <a:t>rose, And</a:t>
            </a:r>
            <a:r>
              <a:rPr lang="en-US" sz="1400" i="1" dirty="0"/>
              <a:t> was always a </a:t>
            </a:r>
            <a:r>
              <a:rPr lang="en-US" sz="1400" i="1" dirty="0" err="1"/>
              <a:t>rose. But</a:t>
            </a:r>
            <a:r>
              <a:rPr lang="en-US" sz="1400" i="1" dirty="0"/>
              <a:t> the theory now </a:t>
            </a:r>
            <a:r>
              <a:rPr lang="en-US" sz="1400" i="1" dirty="0" err="1"/>
              <a:t>goes That</a:t>
            </a:r>
            <a:r>
              <a:rPr lang="en-US" sz="1400" i="1" dirty="0"/>
              <a:t> the apple's a </a:t>
            </a:r>
            <a:r>
              <a:rPr lang="en-US" sz="1400" i="1" dirty="0" err="1"/>
              <a:t>rose, And</a:t>
            </a:r>
            <a:r>
              <a:rPr lang="en-US" sz="1400" i="1" dirty="0"/>
              <a:t> the pear is, and </a:t>
            </a:r>
            <a:r>
              <a:rPr lang="en-US" sz="1400" i="1" dirty="0" err="1"/>
              <a:t>so's The</a:t>
            </a:r>
            <a:r>
              <a:rPr lang="en-US" sz="1400" i="1" dirty="0"/>
              <a:t> plum, I </a:t>
            </a:r>
            <a:r>
              <a:rPr lang="en-US" sz="1400" i="1" dirty="0" err="1"/>
              <a:t>suppose. The</a:t>
            </a:r>
            <a:r>
              <a:rPr lang="en-US" sz="1400" i="1" dirty="0"/>
              <a:t> dear only </a:t>
            </a:r>
            <a:r>
              <a:rPr lang="en-US" sz="1400" i="1" dirty="0" err="1"/>
              <a:t>knows What</a:t>
            </a:r>
            <a:r>
              <a:rPr lang="en-US" sz="1400" i="1" dirty="0"/>
              <a:t> will next prove a </a:t>
            </a:r>
            <a:r>
              <a:rPr lang="en-US" sz="1400" i="1" dirty="0" err="1"/>
              <a:t>rose. You</a:t>
            </a:r>
            <a:r>
              <a:rPr lang="en-US" sz="1400" i="1" dirty="0"/>
              <a:t>, of course, are a rose - But were always a rose.</a:t>
            </a:r>
            <a:r>
              <a:rPr lang="en-US" sz="1400" i="1" dirty="0" smtClean="0"/>
              <a:t> </a:t>
            </a:r>
            <a:endParaRPr lang="en-US" sz="1400" i="1" dirty="0" smtClean="0"/>
          </a:p>
        </p:txBody>
      </p:sp>
      <p:pic>
        <p:nvPicPr>
          <p:cNvPr id="8" name="Picture 7" descr="strawberry-info0.gif"/>
          <p:cNvPicPr>
            <a:picLocks noChangeAspect="1"/>
          </p:cNvPicPr>
          <p:nvPr/>
        </p:nvPicPr>
        <p:blipFill>
          <a:blip r:embed="rId2"/>
          <a:stretch>
            <a:fillRect/>
          </a:stretch>
        </p:blipFill>
        <p:spPr>
          <a:xfrm>
            <a:off x="25400" y="0"/>
            <a:ext cx="2710688" cy="2209800"/>
          </a:xfrm>
          <a:prstGeom prst="rect">
            <a:avLst/>
          </a:prstGeom>
        </p:spPr>
      </p:pic>
      <p:sp>
        <p:nvSpPr>
          <p:cNvPr id="9" name="TextBox 8"/>
          <p:cNvSpPr txBox="1"/>
          <p:nvPr/>
        </p:nvSpPr>
        <p:spPr>
          <a:xfrm rot="20478211">
            <a:off x="7141453" y="1124580"/>
            <a:ext cx="2743200" cy="584776"/>
          </a:xfrm>
          <a:prstGeom prst="rect">
            <a:avLst/>
          </a:prstGeom>
          <a:noFill/>
        </p:spPr>
        <p:txBody>
          <a:bodyPr wrap="square" rtlCol="0">
            <a:spAutoFit/>
          </a:bodyPr>
          <a:lstStyle/>
          <a:p>
            <a:r>
              <a:rPr lang="en-US" sz="3200" dirty="0" smtClean="0">
                <a:latin typeface="American Typewriter"/>
                <a:cs typeface="American Typewriter"/>
              </a:rPr>
              <a:t>Botany</a:t>
            </a:r>
            <a:endParaRPr lang="en-US" sz="3200" dirty="0">
              <a:latin typeface="American Typewriter"/>
              <a:cs typeface="American Typewri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590800" y="228600"/>
            <a:ext cx="6324600" cy="1323439"/>
          </a:xfrm>
          <a:prstGeom prst="rect">
            <a:avLst/>
          </a:prstGeom>
          <a:noFill/>
        </p:spPr>
        <p:txBody>
          <a:bodyPr wrap="square" rtlCol="0" anchor="t">
            <a:spAutoFit/>
          </a:bodyPr>
          <a:lstStyle/>
          <a:p>
            <a:r>
              <a:rPr lang="en-US" sz="8000" dirty="0" smtClean="0">
                <a:solidFill>
                  <a:srgbClr val="FF0000"/>
                </a:solidFill>
                <a:latin typeface="leaf1"/>
                <a:cs typeface="leaf1"/>
              </a:rPr>
              <a:t>Strawberries</a:t>
            </a:r>
            <a:endParaRPr lang="en-US" sz="8000" dirty="0">
              <a:solidFill>
                <a:srgbClr val="FF0000"/>
              </a:solidFill>
              <a:latin typeface="leaf1"/>
              <a:cs typeface="leaf1"/>
            </a:endParaRPr>
          </a:p>
        </p:txBody>
      </p:sp>
      <p:sp>
        <p:nvSpPr>
          <p:cNvPr id="5" name="TextBox 4"/>
          <p:cNvSpPr txBox="1"/>
          <p:nvPr/>
        </p:nvSpPr>
        <p:spPr>
          <a:xfrm>
            <a:off x="228600" y="2423864"/>
            <a:ext cx="8686800" cy="2246769"/>
          </a:xfrm>
          <a:prstGeom prst="rect">
            <a:avLst/>
          </a:prstGeom>
          <a:noFill/>
        </p:spPr>
        <p:txBody>
          <a:bodyPr wrap="square" rtlCol="0">
            <a:spAutoFit/>
          </a:bodyPr>
          <a:lstStyle/>
          <a:p>
            <a:r>
              <a:rPr lang="en-US" sz="2000" dirty="0"/>
              <a:t>The strawberry is not classified by botanists as a true berry.</a:t>
            </a:r>
            <a:r>
              <a:rPr lang="en-US" sz="2000" dirty="0" smtClean="0"/>
              <a:t> True </a:t>
            </a:r>
            <a:r>
              <a:rPr lang="en-US" sz="2000" dirty="0"/>
              <a:t>berries, such as blueberries and cranberries have seeds inside.</a:t>
            </a:r>
            <a:r>
              <a:rPr lang="en-US" sz="2000" dirty="0" smtClean="0"/>
              <a:t> </a:t>
            </a:r>
          </a:p>
          <a:p>
            <a:endParaRPr lang="en-US" sz="2000" dirty="0"/>
          </a:p>
          <a:p>
            <a:r>
              <a:rPr lang="en-US" sz="2000" dirty="0" smtClean="0"/>
              <a:t>The </a:t>
            </a:r>
            <a:r>
              <a:rPr lang="en-US" sz="2000" dirty="0"/>
              <a:t>strawberry, however has its dry, yellow "seeds" on the outside (each of which is actually considered a separate fruit)</a:t>
            </a:r>
            <a:r>
              <a:rPr lang="en-US" sz="2000" dirty="0" smtClean="0"/>
              <a:t>.</a:t>
            </a:r>
          </a:p>
          <a:p>
            <a:endParaRPr lang="en-US" sz="2000" i="1" dirty="0" smtClean="0"/>
          </a:p>
          <a:p>
            <a:r>
              <a:rPr lang="en-US" sz="2000" dirty="0"/>
              <a:t>On the average, there are 200 tiny seeds in every strawberry.</a:t>
            </a:r>
            <a:endParaRPr lang="en-US" sz="2000" i="1" dirty="0" smtClean="0"/>
          </a:p>
        </p:txBody>
      </p:sp>
      <p:pic>
        <p:nvPicPr>
          <p:cNvPr id="7" name="Picture 6" descr="strawberry-info0.gif"/>
          <p:cNvPicPr>
            <a:picLocks noChangeAspect="1"/>
          </p:cNvPicPr>
          <p:nvPr/>
        </p:nvPicPr>
        <p:blipFill>
          <a:blip r:embed="rId2"/>
          <a:stretch>
            <a:fillRect/>
          </a:stretch>
        </p:blipFill>
        <p:spPr>
          <a:xfrm>
            <a:off x="25400" y="0"/>
            <a:ext cx="2710688" cy="2209800"/>
          </a:xfrm>
          <a:prstGeom prst="rect">
            <a:avLst/>
          </a:prstGeom>
        </p:spPr>
      </p:pic>
      <p:sp>
        <p:nvSpPr>
          <p:cNvPr id="8" name="TextBox 7"/>
          <p:cNvSpPr txBox="1"/>
          <p:nvPr/>
        </p:nvSpPr>
        <p:spPr>
          <a:xfrm rot="20478211">
            <a:off x="7141453" y="1124580"/>
            <a:ext cx="2743200" cy="584776"/>
          </a:xfrm>
          <a:prstGeom prst="rect">
            <a:avLst/>
          </a:prstGeom>
          <a:noFill/>
        </p:spPr>
        <p:txBody>
          <a:bodyPr wrap="square" rtlCol="0">
            <a:spAutoFit/>
          </a:bodyPr>
          <a:lstStyle/>
          <a:p>
            <a:r>
              <a:rPr lang="en-US" sz="3200" dirty="0" smtClean="0">
                <a:latin typeface="American Typewriter"/>
                <a:cs typeface="American Typewriter"/>
              </a:rPr>
              <a:t>Botany</a:t>
            </a:r>
            <a:endParaRPr lang="en-US" sz="3200" dirty="0">
              <a:latin typeface="American Typewriter"/>
              <a:cs typeface="American Typewri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590800" y="228600"/>
            <a:ext cx="6324600" cy="1323439"/>
          </a:xfrm>
          <a:prstGeom prst="rect">
            <a:avLst/>
          </a:prstGeom>
          <a:noFill/>
        </p:spPr>
        <p:txBody>
          <a:bodyPr wrap="square" rtlCol="0" anchor="t">
            <a:spAutoFit/>
          </a:bodyPr>
          <a:lstStyle/>
          <a:p>
            <a:r>
              <a:rPr lang="en-US" sz="8000" dirty="0" smtClean="0">
                <a:solidFill>
                  <a:srgbClr val="FF0000"/>
                </a:solidFill>
                <a:latin typeface="leaf1"/>
                <a:cs typeface="leaf1"/>
              </a:rPr>
              <a:t>Strawberries</a:t>
            </a:r>
            <a:endParaRPr lang="en-US" sz="8000" dirty="0">
              <a:solidFill>
                <a:srgbClr val="FF0000"/>
              </a:solidFill>
              <a:latin typeface="leaf1"/>
              <a:cs typeface="leaf1"/>
            </a:endParaRPr>
          </a:p>
        </p:txBody>
      </p:sp>
      <p:sp>
        <p:nvSpPr>
          <p:cNvPr id="3" name="TextBox 2"/>
          <p:cNvSpPr txBox="1"/>
          <p:nvPr/>
        </p:nvSpPr>
        <p:spPr>
          <a:xfrm>
            <a:off x="228600" y="2081509"/>
            <a:ext cx="8686800" cy="5386091"/>
          </a:xfrm>
          <a:prstGeom prst="rect">
            <a:avLst/>
          </a:prstGeom>
          <a:noFill/>
        </p:spPr>
        <p:txBody>
          <a:bodyPr wrap="square" rtlCol="0">
            <a:spAutoFit/>
          </a:bodyPr>
          <a:lstStyle/>
          <a:p>
            <a:r>
              <a:rPr lang="en-US" sz="1600" dirty="0"/>
              <a:t>Native American Indians called strawberries "heart-seed berries" and pounded them into their traditional corn-meal bread.</a:t>
            </a:r>
            <a:r>
              <a:rPr lang="en-US" sz="1600" dirty="0" smtClean="0"/>
              <a:t> Discovering </a:t>
            </a:r>
            <a:r>
              <a:rPr lang="en-US" sz="1600" dirty="0"/>
              <a:t>the great taste of the Native Americans bread, colonists decided to create their own version, which became an American favorite that we all know and </a:t>
            </a:r>
            <a:r>
              <a:rPr lang="en-US" sz="1600" dirty="0" smtClean="0"/>
              <a:t>love..</a:t>
            </a:r>
            <a:r>
              <a:rPr lang="en-US" sz="1600" dirty="0"/>
              <a:t>. Strawberry Shortcake</a:t>
            </a:r>
            <a:r>
              <a:rPr lang="en-US" sz="1600" dirty="0" smtClean="0"/>
              <a:t>.</a:t>
            </a:r>
          </a:p>
          <a:p>
            <a:endParaRPr lang="en-US" sz="1600" i="1" dirty="0" smtClean="0"/>
          </a:p>
          <a:p>
            <a:r>
              <a:rPr lang="en-US" sz="1600" dirty="0"/>
              <a:t>The English and French also found strawberries used the beautiful heart-shaped berries to landscape their gardens. In fourteenth-century France, Charles V ordered twelve hundred strawberry plants to be grown in the Royal Gardens of the Louvre</a:t>
            </a:r>
            <a:r>
              <a:rPr lang="en-US" sz="1600" dirty="0" smtClean="0"/>
              <a:t>.</a:t>
            </a:r>
          </a:p>
          <a:p>
            <a:endParaRPr lang="en-US" sz="1600" i="1" dirty="0" smtClean="0"/>
          </a:p>
          <a:p>
            <a:r>
              <a:rPr lang="en-US" sz="1600" dirty="0"/>
              <a:t>To symbolize perfection and righteousness, medieval stone masons carved strawberry designs on altars and around the tops of pillars in churches and cathedrals.</a:t>
            </a:r>
            <a:endParaRPr lang="en-US" sz="1600" i="1" dirty="0" smtClean="0"/>
          </a:p>
          <a:p>
            <a:endParaRPr lang="en-US" sz="1600" i="1" dirty="0" smtClean="0"/>
          </a:p>
          <a:p>
            <a:r>
              <a:rPr lang="en-US" sz="1600" dirty="0"/>
              <a:t>In parts of Bavaria, country folk still practice the annual rite each spring of tying small baskets of wild strawberries to the horns of their cattle as an offering to elves. They believe that the elves, are passionately fond of strawberries, will help to produce healthy calves and an abundance of milk in return.		</a:t>
            </a:r>
            <a:endParaRPr lang="en-US" sz="1600" dirty="0" smtClean="0"/>
          </a:p>
          <a:p>
            <a:endParaRPr lang="en-US" sz="1600" dirty="0" smtClean="0"/>
          </a:p>
          <a:p>
            <a:r>
              <a:rPr lang="en-US" sz="1600" dirty="0" smtClean="0"/>
              <a:t>Madame </a:t>
            </a:r>
            <a:r>
              <a:rPr lang="en-US" sz="1600" dirty="0" err="1"/>
              <a:t>Tallien</a:t>
            </a:r>
            <a:r>
              <a:rPr lang="en-US" sz="1600" dirty="0"/>
              <a:t>, a prominent figure at the court of the Emperor Napoleon, was famous for bathing in the juice of fresh strawberries. She used 22 pounds per basin. Needless to say, she did not bathe daily.	</a:t>
            </a:r>
          </a:p>
          <a:p>
            <a:endParaRPr lang="en-US" sz="2000" i="1" dirty="0" smtClean="0"/>
          </a:p>
        </p:txBody>
      </p:sp>
      <p:sp>
        <p:nvSpPr>
          <p:cNvPr id="4" name="TextBox 3"/>
          <p:cNvSpPr txBox="1"/>
          <p:nvPr/>
        </p:nvSpPr>
        <p:spPr>
          <a:xfrm rot="20478211">
            <a:off x="7141453" y="1124580"/>
            <a:ext cx="2743200" cy="584776"/>
          </a:xfrm>
          <a:prstGeom prst="rect">
            <a:avLst/>
          </a:prstGeom>
          <a:noFill/>
        </p:spPr>
        <p:txBody>
          <a:bodyPr wrap="square" rtlCol="0">
            <a:spAutoFit/>
          </a:bodyPr>
          <a:lstStyle/>
          <a:p>
            <a:r>
              <a:rPr lang="en-US" sz="3200" dirty="0" smtClean="0">
                <a:latin typeface="American Typewriter"/>
                <a:cs typeface="American Typewriter"/>
              </a:rPr>
              <a:t>History</a:t>
            </a:r>
            <a:endParaRPr lang="en-US" sz="3200" dirty="0">
              <a:latin typeface="American Typewriter"/>
              <a:cs typeface="American Typewriter"/>
            </a:endParaRPr>
          </a:p>
        </p:txBody>
      </p:sp>
      <p:pic>
        <p:nvPicPr>
          <p:cNvPr id="5" name="Picture 4" descr="strawberry-info0.gif"/>
          <p:cNvPicPr>
            <a:picLocks noChangeAspect="1"/>
          </p:cNvPicPr>
          <p:nvPr/>
        </p:nvPicPr>
        <p:blipFill>
          <a:blip r:embed="rId2"/>
          <a:stretch>
            <a:fillRect/>
          </a:stretch>
        </p:blipFill>
        <p:spPr>
          <a:xfrm>
            <a:off x="25400" y="0"/>
            <a:ext cx="2710688" cy="2209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TotalTime>
  <Words>525</Words>
  <Application>Microsoft Macintosh PowerPoint</Application>
  <PresentationFormat>On-screen Show (4:3)</PresentationFormat>
  <Paragraphs>36</Paragraphs>
  <Slides>4</Slides>
  <Notes>0</Notes>
  <HiddenSlides>0</HiddenSlides>
  <MMClips>0</MMClips>
  <ScaleCrop>false</ScaleCrop>
  <HeadingPairs>
    <vt:vector size="4" baseType="variant">
      <vt:variant>
        <vt:lpstr>Design Template</vt:lpstr>
      </vt:variant>
      <vt:variant>
        <vt:i4>1</vt:i4>
      </vt:variant>
      <vt:variant>
        <vt:lpstr>Slide Titles</vt:lpstr>
      </vt:variant>
      <vt:variant>
        <vt:i4>4</vt:i4>
      </vt:variant>
    </vt:vector>
  </HeadingPairs>
  <TitlesOfParts>
    <vt:vector size="5" baseType="lpstr">
      <vt:lpstr>Office Theme</vt:lpstr>
      <vt:lpstr>Slide 1</vt:lpstr>
      <vt:lpstr>Slide 2</vt:lpstr>
      <vt:lpstr>Slide 3</vt:lpstr>
      <vt:lpstr>Slide 4</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Jenna Mobley</dc:creator>
  <cp:lastModifiedBy>Jenna Mobley</cp:lastModifiedBy>
  <cp:revision>1</cp:revision>
  <dcterms:created xsi:type="dcterms:W3CDTF">2013-04-18T16:49:14Z</dcterms:created>
  <dcterms:modified xsi:type="dcterms:W3CDTF">2013-04-18T17:09:46Z</dcterms:modified>
</cp:coreProperties>
</file>